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5" r:id="rId13"/>
    <p:sldId id="276" r:id="rId14"/>
    <p:sldId id="277" r:id="rId1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40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1BD9B-E505-45A6-AB81-6D1E8A5E0DA5}" type="datetimeFigureOut">
              <a:rPr lang="ru-RU" smtClean="0"/>
              <a:pPr/>
              <a:t>17.11.2015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FFAEE-07A9-4657-B766-18AD4FAA1E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9247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EAE48FC-2B17-4381-939D-99A80CFF9C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55882-76D9-40B8-8E57-B49A5B241D7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46545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9311C5-1979-4BA3-9E85-9BC507AC1B5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7213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D7325-C43B-4A48-9D87-2F1E67D3808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27236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E65B64-C70B-4D6B-A4EE-EC7365B7CF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466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FF0496-616C-4B12-AE3D-82525977F58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28676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230CE0-D46E-49A3-8740-81511BBE29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9982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DFF71F-7F15-47D0-BE38-82129BBDDA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869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B315-2998-4999-81A6-A1EBCA06EED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17946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561EE6-060E-4579-B6A5-02B95A073A3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7531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49973-2566-4B3A-9425-8E970065258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60147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653C1AD-C946-4AB7-81E1-1E0025B1734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3528" y="980728"/>
            <a:ext cx="8496944" cy="3456384"/>
          </a:xfrm>
        </p:spPr>
        <p:txBody>
          <a:bodyPr/>
          <a:lstStyle/>
          <a:p>
            <a:r>
              <a:rPr lang="ru-RU" sz="7200" dirty="0" smtClean="0"/>
              <a:t>Инерция. Взаимодействие тел</a:t>
            </a:r>
            <a:endParaRPr lang="ru-RU" sz="72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95536" y="5517232"/>
            <a:ext cx="8424936" cy="1080120"/>
          </a:xfrm>
        </p:spPr>
        <p:txBody>
          <a:bodyPr/>
          <a:lstStyle/>
          <a:p>
            <a:pPr algn="r"/>
            <a:r>
              <a:rPr lang="ru-RU" sz="2400" dirty="0" smtClean="0"/>
              <a:t>© Токарева Елена Владимировна </a:t>
            </a:r>
          </a:p>
          <a:p>
            <a:pPr algn="r"/>
            <a:r>
              <a:rPr lang="ru-RU" sz="2400" dirty="0" smtClean="0"/>
              <a:t>учитель физики школы № 112 Санкт-Петербурга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784976" cy="762000"/>
          </a:xfrm>
        </p:spPr>
        <p:txBody>
          <a:bodyPr/>
          <a:lstStyle/>
          <a:p>
            <a:r>
              <a:rPr lang="ru-RU" sz="4800" b="1" dirty="0" smtClean="0"/>
              <a:t>Взаимодействие тел</a:t>
            </a:r>
            <a:endParaRPr lang="ru-RU" sz="24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96944" cy="568863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	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b="1" dirty="0" smtClean="0"/>
              <a:t>	</a:t>
            </a:r>
            <a:r>
              <a:rPr lang="ru-RU" sz="4000" b="1" dirty="0" smtClean="0"/>
              <a:t>Действие одного тела на другое не может быть односторонним, оба тела действуют друг на друга, то есть взаимодействуют.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5996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784976" cy="762000"/>
          </a:xfrm>
        </p:spPr>
        <p:txBody>
          <a:bodyPr/>
          <a:lstStyle/>
          <a:p>
            <a:r>
              <a:rPr lang="ru-RU" sz="4800" b="1" dirty="0" smtClean="0"/>
              <a:t>Примеры </a:t>
            </a:r>
            <a:r>
              <a:rPr lang="ru-RU" sz="2400" b="1" dirty="0" smtClean="0"/>
              <a:t>взаимодействия тел</a:t>
            </a:r>
            <a:endParaRPr lang="ru-RU" sz="24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820472" cy="568863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	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	</a:t>
            </a:r>
            <a:r>
              <a:rPr lang="ru-RU" sz="4000" dirty="0" smtClean="0"/>
              <a:t>Пуля находится в покое относительно ружья перед выстрелом.</a:t>
            </a:r>
          </a:p>
          <a:p>
            <a:pPr marL="0" indent="0">
              <a:buNone/>
            </a:pPr>
            <a:r>
              <a:rPr lang="ru-RU" sz="4000" dirty="0" smtClean="0"/>
              <a:t>	</a:t>
            </a:r>
            <a:r>
              <a:rPr lang="ru-RU" sz="4000" dirty="0" smtClean="0"/>
              <a:t>При взаимодействии (во время выстрела) пуля и ружьё движутся в разные стороны. Движение ружья ощущается как </a:t>
            </a:r>
            <a:r>
              <a:rPr lang="ru-RU" sz="4000" i="1" dirty="0" smtClean="0"/>
              <a:t>отдача</a:t>
            </a:r>
            <a:r>
              <a:rPr lang="ru-RU" sz="4000" dirty="0" smtClean="0"/>
              <a:t>.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b="1" dirty="0" smtClean="0"/>
              <a:t>	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5996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784976" cy="762000"/>
          </a:xfrm>
        </p:spPr>
        <p:txBody>
          <a:bodyPr/>
          <a:lstStyle/>
          <a:p>
            <a:r>
              <a:rPr lang="ru-RU" sz="4800" b="1" dirty="0" smtClean="0"/>
              <a:t>Примеры </a:t>
            </a:r>
            <a:r>
              <a:rPr lang="ru-RU" sz="2400" b="1" dirty="0" smtClean="0"/>
              <a:t>взаимодействия тел</a:t>
            </a:r>
            <a:endParaRPr lang="ru-RU" sz="24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96944" cy="568863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	</a:t>
            </a:r>
            <a:r>
              <a:rPr lang="ru-RU" sz="2000" dirty="0" smtClean="0"/>
              <a:t>Если человек, сидящий в лодке, отталкивает от себя другую лодку, то обе лодки, приобретая скорость, приходят в движение.</a:t>
            </a:r>
          </a:p>
          <a:p>
            <a:pPr marL="0" indent="0">
              <a:buNone/>
            </a:pPr>
            <a:r>
              <a:rPr lang="ru-RU" sz="4000" dirty="0" smtClean="0"/>
              <a:t>	</a:t>
            </a:r>
            <a:r>
              <a:rPr lang="ru-RU" sz="4000" b="1" dirty="0" smtClean="0"/>
              <a:t>	</a:t>
            </a:r>
            <a:endParaRPr lang="ru-RU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564904"/>
            <a:ext cx="4762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96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784976" cy="762000"/>
          </a:xfrm>
        </p:spPr>
        <p:txBody>
          <a:bodyPr/>
          <a:lstStyle/>
          <a:p>
            <a:r>
              <a:rPr lang="ru-RU" sz="4800" b="1" dirty="0" smtClean="0"/>
              <a:t>Примеры </a:t>
            </a:r>
            <a:r>
              <a:rPr lang="ru-RU" sz="2400" b="1" dirty="0" smtClean="0"/>
              <a:t>взаимодействия тел</a:t>
            </a:r>
            <a:endParaRPr lang="ru-RU" sz="24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96944" cy="568863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	</a:t>
            </a:r>
            <a:r>
              <a:rPr lang="ru-RU" sz="2000" dirty="0" smtClean="0"/>
              <a:t>Если человек прыгает с лодки на берег, то лодка отходит в сторону, противоположную прыжку. Человек подействовал на лодку. В свою очередь, и лодка действует на человека. Он приобретает скорость, которая направлена к берегу.</a:t>
            </a:r>
          </a:p>
          <a:p>
            <a:pPr marL="0" indent="0">
              <a:buNone/>
            </a:pPr>
            <a:r>
              <a:rPr lang="ru-RU" sz="4000" dirty="0" smtClean="0"/>
              <a:t>	</a:t>
            </a:r>
            <a:r>
              <a:rPr lang="ru-RU" sz="4000" b="1" dirty="0" smtClean="0"/>
              <a:t>	</a:t>
            </a: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2780928"/>
            <a:ext cx="5010150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5996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784976" cy="762000"/>
          </a:xfrm>
        </p:spPr>
        <p:txBody>
          <a:bodyPr/>
          <a:lstStyle/>
          <a:p>
            <a:r>
              <a:rPr lang="ru-RU" sz="4800" b="1" dirty="0" smtClean="0"/>
              <a:t>Примеры </a:t>
            </a:r>
            <a:r>
              <a:rPr lang="ru-RU" sz="2400" b="1" dirty="0" smtClean="0"/>
              <a:t>взаимодействия тел</a:t>
            </a:r>
            <a:endParaRPr lang="ru-RU" sz="24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24936" cy="568863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	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dirty="0" smtClean="0"/>
              <a:t>	</a:t>
            </a:r>
            <a:r>
              <a:rPr lang="ru-RU" sz="4000" b="1" dirty="0" smtClean="0"/>
              <a:t>В результате взаимодействия оба тела могут изменить свою скорость.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5996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План:</a:t>
            </a:r>
            <a:endParaRPr lang="ru-RU" sz="48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Повторение.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Инерция. 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Примеры движения по инерции.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Взаимодействие тел.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4000" dirty="0" smtClean="0"/>
              <a:t>Примеры взаимодействия тел.</a:t>
            </a:r>
          </a:p>
          <a:p>
            <a:pPr marL="0" indent="0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Повторение </a:t>
            </a:r>
            <a:endParaRPr lang="ru-RU" sz="48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43000"/>
            <a:ext cx="8424936" cy="4724400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Что такое механическое движение?</a:t>
            </a:r>
          </a:p>
          <a:p>
            <a:pPr marL="0" indent="0">
              <a:buNone/>
            </a:pPr>
            <a:r>
              <a:rPr lang="ru-RU" sz="4000" dirty="0" smtClean="0"/>
              <a:t>Какие физические величины описывают движение?</a:t>
            </a:r>
          </a:p>
          <a:p>
            <a:pPr marL="0" indent="0">
              <a:buNone/>
            </a:pPr>
            <a:r>
              <a:rPr lang="ru-RU" sz="4000" dirty="0" smtClean="0"/>
              <a:t>Что такое скорость (определение, буквенное обозначение, единица измерения в СИ)?</a:t>
            </a:r>
          </a:p>
          <a:p>
            <a:pPr marL="0" indent="0">
              <a:buNone/>
            </a:pP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xmlns="" val="17869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Инерция</a:t>
            </a:r>
            <a:endParaRPr lang="ru-RU" sz="48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96944" cy="568863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	Наблюдения и опыты показывают, что скорость тела сама по себе измениться не может.</a:t>
            </a:r>
          </a:p>
          <a:p>
            <a:pPr marL="0" indent="0">
              <a:buNone/>
            </a:pPr>
            <a:r>
              <a:rPr lang="ru-RU" sz="4000" dirty="0"/>
              <a:t>	</a:t>
            </a:r>
            <a:r>
              <a:rPr lang="ru-RU" sz="2000" dirty="0" smtClean="0"/>
              <a:t>Ударом ноги футболист приводит</a:t>
            </a:r>
          </a:p>
          <a:p>
            <a:pPr marL="0" indent="0">
              <a:buNone/>
            </a:pPr>
            <a:r>
              <a:rPr lang="ru-RU" sz="2000" dirty="0" smtClean="0"/>
              <a:t>мяч в движение (т. е скорость мяча изменяется </a:t>
            </a:r>
          </a:p>
          <a:p>
            <a:pPr marL="0" indent="0">
              <a:buNone/>
            </a:pPr>
            <a:r>
              <a:rPr lang="ru-RU" sz="2000" dirty="0" smtClean="0"/>
              <a:t>под действием другого тела).</a:t>
            </a:r>
          </a:p>
          <a:p>
            <a:pPr marL="0" indent="0">
              <a:buNone/>
            </a:pPr>
            <a:r>
              <a:rPr lang="ru-RU" sz="2400" dirty="0"/>
              <a:t>	</a:t>
            </a:r>
            <a:r>
              <a:rPr lang="ru-RU" sz="2000" dirty="0" smtClean="0"/>
              <a:t>Футбольный мяч, катящийся по земле, </a:t>
            </a:r>
          </a:p>
          <a:p>
            <a:pPr marL="0" indent="0">
              <a:buNone/>
            </a:pPr>
            <a:r>
              <a:rPr lang="ru-RU" sz="2000" dirty="0" smtClean="0"/>
              <a:t>останавливается из-за трения о землю. </a:t>
            </a:r>
          </a:p>
          <a:p>
            <a:pPr marL="0" indent="0">
              <a:buNone/>
            </a:pPr>
            <a:r>
              <a:rPr lang="ru-RU" sz="2000" dirty="0" smtClean="0"/>
              <a:t>Мяч уменьшает свою скорость и останавливается </a:t>
            </a:r>
          </a:p>
          <a:p>
            <a:pPr marL="0" indent="0">
              <a:buNone/>
            </a:pPr>
            <a:r>
              <a:rPr lang="ru-RU" sz="2000" dirty="0" smtClean="0"/>
              <a:t>не сам по себе, а под действием других тел.</a:t>
            </a:r>
          </a:p>
          <a:p>
            <a:pPr marL="0" indent="0">
              <a:buNone/>
            </a:pPr>
            <a:endParaRPr lang="ru-RU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14277"/>
            <a:ext cx="2952328" cy="4111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120763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Инерция</a:t>
            </a:r>
            <a:endParaRPr lang="ru-RU" sz="48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96944" cy="568863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	Под действием другого тела происходит также изменение направления скорости.</a:t>
            </a:r>
          </a:p>
          <a:p>
            <a:pPr marL="0" indent="0">
              <a:buNone/>
            </a:pPr>
            <a:r>
              <a:rPr lang="ru-RU" sz="2000" dirty="0" smtClean="0"/>
              <a:t>	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Шайба после удара о клюшку хоккеиста </a:t>
            </a:r>
          </a:p>
          <a:p>
            <a:pPr marL="0" indent="0">
              <a:buNone/>
            </a:pPr>
            <a:r>
              <a:rPr lang="ru-RU" sz="2000" dirty="0" smtClean="0"/>
              <a:t>изменяет  направление движения. </a:t>
            </a:r>
          </a:p>
          <a:p>
            <a:pPr marL="0" indent="0">
              <a:buNone/>
            </a:pPr>
            <a:r>
              <a:rPr lang="ru-RU" sz="2000" dirty="0" smtClean="0"/>
              <a:t>	Направление движения молекулы газа </a:t>
            </a:r>
          </a:p>
          <a:p>
            <a:pPr marL="0" indent="0">
              <a:buNone/>
            </a:pPr>
            <a:r>
              <a:rPr lang="ru-RU" sz="2000" dirty="0"/>
              <a:t>м</a:t>
            </a:r>
            <a:r>
              <a:rPr lang="ru-RU" sz="2000" dirty="0" smtClean="0"/>
              <a:t>еняется при соударении её с другой молекулой </a:t>
            </a:r>
          </a:p>
          <a:p>
            <a:pPr marL="0" indent="0">
              <a:buNone/>
            </a:pPr>
            <a:r>
              <a:rPr lang="ru-RU" sz="2000" dirty="0" smtClean="0"/>
              <a:t>или со стенками сосуда. </a:t>
            </a:r>
            <a:endParaRPr lang="ru-RU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564904"/>
            <a:ext cx="3024336" cy="41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92014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Инерция</a:t>
            </a:r>
            <a:endParaRPr lang="ru-RU" sz="48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96944" cy="568863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	</a:t>
            </a:r>
            <a:endParaRPr lang="ru-RU" sz="4000" dirty="0" smtClean="0"/>
          </a:p>
          <a:p>
            <a:pPr marL="0" indent="0">
              <a:buNone/>
            </a:pPr>
            <a:r>
              <a:rPr lang="ru-RU" sz="4000" b="1" dirty="0" smtClean="0"/>
              <a:t>	</a:t>
            </a:r>
            <a:r>
              <a:rPr lang="ru-RU" sz="4000" b="1" dirty="0" smtClean="0"/>
              <a:t>Изменение </a:t>
            </a:r>
            <a:r>
              <a:rPr lang="ru-RU" sz="4000" b="1" dirty="0" smtClean="0"/>
              <a:t>скорости тела (величины и направления) происходит в результате действия на него другого тела.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93682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Инерция</a:t>
            </a:r>
            <a:endParaRPr lang="ru-RU" sz="48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96944" cy="568863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	Рассмотрим опыт.</a:t>
            </a:r>
          </a:p>
          <a:p>
            <a:pPr marL="0" indent="0">
              <a:buNone/>
            </a:pPr>
            <a:r>
              <a:rPr lang="ru-RU" sz="2000" dirty="0" smtClean="0"/>
              <a:t>Установим наклонно на столе доску. Насыплем на стол, на небольшом расстоянии от конца доски, горку песка.</a:t>
            </a:r>
          </a:p>
          <a:p>
            <a:pPr marL="0" indent="0">
              <a:buNone/>
            </a:pPr>
            <a:r>
              <a:rPr lang="ru-RU" sz="2000" dirty="0"/>
              <a:t>а</a:t>
            </a:r>
            <a:r>
              <a:rPr lang="ru-RU" sz="2000" dirty="0" smtClean="0"/>
              <a:t>) тележка, скатившись с доски на стол и попав в песок, быстро 							останавливается;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	б) выровняли песок – тележка 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	пройдёт большее расстояние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	по столу, прежде чем 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	остановится;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	в) без песка препятствием 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	движению тележке будет только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	трение о стол, тележка 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	до остановки пройдёт ещё</a:t>
            </a:r>
          </a:p>
          <a:p>
            <a:pPr marL="0" indent="0">
              <a:buNone/>
            </a:pPr>
            <a:r>
              <a:rPr lang="ru-RU" sz="2000" dirty="0"/>
              <a:t>	</a:t>
            </a:r>
            <a:r>
              <a:rPr lang="ru-RU" sz="2000" dirty="0" smtClean="0"/>
              <a:t>				большее расстояние.</a:t>
            </a:r>
          </a:p>
          <a:p>
            <a:pPr marL="0" indent="0">
              <a:buNone/>
            </a:pPr>
            <a:endParaRPr lang="ru-RU" sz="2000" dirty="0" smtClean="0"/>
          </a:p>
          <a:p>
            <a:pPr marL="0" indent="0">
              <a:buNone/>
            </a:pPr>
            <a:endParaRPr lang="ru-RU" sz="20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7262"/>
            <a:ext cx="4032448" cy="399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968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dirty="0" smtClean="0"/>
              <a:t>Инерция</a:t>
            </a:r>
            <a:endParaRPr lang="ru-RU" sz="48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96944" cy="568863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	Вывод: чем меньше действие другого тела на тележку, тем дольше сохраняется скорость её движения и тем ближе оно к равномерному.</a:t>
            </a:r>
          </a:p>
          <a:p>
            <a:pPr marL="0" indent="0">
              <a:buNone/>
            </a:pPr>
            <a:r>
              <a:rPr lang="ru-RU" sz="4000" dirty="0"/>
              <a:t>	</a:t>
            </a:r>
            <a:r>
              <a:rPr lang="ru-RU" sz="4000" b="1" dirty="0" smtClean="0"/>
              <a:t>Явление сохранения скорости тела при отсутствии действия на него других тел называют инерцией.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dirty="0" smtClean="0"/>
              <a:t>(Инерция – от лат. </a:t>
            </a:r>
            <a:r>
              <a:rPr lang="ru-RU" sz="2000" i="1" dirty="0" err="1" smtClean="0"/>
              <a:t>инерциа</a:t>
            </a:r>
            <a:r>
              <a:rPr lang="ru-RU" sz="2000" dirty="0" smtClean="0"/>
              <a:t> – неподвижность, бездеятельность)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75618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76200"/>
            <a:ext cx="8784976" cy="762000"/>
          </a:xfrm>
        </p:spPr>
        <p:txBody>
          <a:bodyPr/>
          <a:lstStyle/>
          <a:p>
            <a:r>
              <a:rPr lang="ru-RU" sz="4800" b="1" dirty="0" smtClean="0"/>
              <a:t>Примеры</a:t>
            </a:r>
            <a:r>
              <a:rPr lang="ru-RU" sz="2400" b="1" dirty="0" smtClean="0"/>
              <a:t> движения тела по инерции</a:t>
            </a:r>
            <a:endParaRPr lang="ru-RU" sz="2400" b="1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836712"/>
            <a:ext cx="8496944" cy="5688632"/>
          </a:xfrm>
        </p:spPr>
        <p:txBody>
          <a:bodyPr/>
          <a:lstStyle/>
          <a:p>
            <a:pPr marL="0" indent="0">
              <a:buNone/>
            </a:pPr>
            <a:r>
              <a:rPr lang="ru-RU" sz="4000" dirty="0" smtClean="0"/>
              <a:t>	</a:t>
            </a:r>
            <a:r>
              <a:rPr lang="ru-RU" sz="2000" dirty="0" smtClean="0"/>
              <a:t>Велосипедист, перестав работать педалями, продолжает двигаться. Он смог бы сохранить скорость своего движения, если бы на велосипед не действовало трение.</a:t>
            </a:r>
          </a:p>
          <a:p>
            <a:pPr marL="0" indent="0">
              <a:buNone/>
            </a:pPr>
            <a:r>
              <a:rPr lang="ru-RU" sz="4000" dirty="0" smtClean="0"/>
              <a:t>	</a:t>
            </a:r>
            <a:r>
              <a:rPr lang="ru-RU" sz="4000" b="1" dirty="0" smtClean="0"/>
              <a:t>Если на тело не действуют другие тела, то оно находится в покое или движется с постоянной скоростью.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xmlns="" val="599655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асса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Масса</Template>
  <TotalTime>0</TotalTime>
  <Words>82</Words>
  <Application>Microsoft Office PowerPoint</Application>
  <PresentationFormat>Экран (4:3)</PresentationFormat>
  <Paragraphs>70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Масса</vt:lpstr>
      <vt:lpstr>Инерция. Взаимодействие тел</vt:lpstr>
      <vt:lpstr>План:</vt:lpstr>
      <vt:lpstr>Повторение </vt:lpstr>
      <vt:lpstr>Инерция</vt:lpstr>
      <vt:lpstr>Инерция</vt:lpstr>
      <vt:lpstr>Инерция</vt:lpstr>
      <vt:lpstr>Инерция</vt:lpstr>
      <vt:lpstr>Инерция</vt:lpstr>
      <vt:lpstr>Примеры движения тела по инерции</vt:lpstr>
      <vt:lpstr>Взаимодействие тел</vt:lpstr>
      <vt:lpstr>Примеры взаимодействия тел</vt:lpstr>
      <vt:lpstr>Примеры взаимодействия тел</vt:lpstr>
      <vt:lpstr>Примеры взаимодействия тел</vt:lpstr>
      <vt:lpstr>Примеры взаимодействия тел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Масса тела. Единицы массы</dc:title>
  <dc:creator>Сергей</dc:creator>
  <cp:lastModifiedBy>Tokareva</cp:lastModifiedBy>
  <cp:revision>53</cp:revision>
  <dcterms:created xsi:type="dcterms:W3CDTF">2011-11-17T08:39:13Z</dcterms:created>
  <dcterms:modified xsi:type="dcterms:W3CDTF">2015-11-17T07:37:54Z</dcterms:modified>
</cp:coreProperties>
</file>